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sldIdLst>
    <p:sldId id="256" r:id="rId5"/>
    <p:sldId id="299" r:id="rId6"/>
    <p:sldId id="304" r:id="rId7"/>
    <p:sldId id="306" r:id="rId8"/>
    <p:sldId id="275" r:id="rId9"/>
    <p:sldId id="308" r:id="rId10"/>
    <p:sldId id="293" r:id="rId11"/>
    <p:sldId id="302" r:id="rId12"/>
    <p:sldId id="307" r:id="rId13"/>
    <p:sldId id="301" r:id="rId14"/>
    <p:sldId id="303" r:id="rId1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pos="5465" userDrawn="1">
          <p15:clr>
            <a:srgbClr val="A4A3A4"/>
          </p15:clr>
        </p15:guide>
        <p15:guide id="7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0000"/>
    <a:srgbClr val="5C0000"/>
    <a:srgbClr val="CCCCCC"/>
    <a:srgbClr val="FF9966"/>
    <a:srgbClr val="00B0F0"/>
    <a:srgbClr val="92D050"/>
    <a:srgbClr val="77E2ED"/>
    <a:srgbClr val="84A3E0"/>
    <a:srgbClr val="3366CC"/>
    <a:srgbClr val="CC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69" autoAdjust="0"/>
    <p:restoredTop sz="96641" autoAdjust="0"/>
  </p:normalViewPr>
  <p:slideViewPr>
    <p:cSldViewPr snapToGrid="0" snapToObjects="1">
      <p:cViewPr>
        <p:scale>
          <a:sx n="90" d="100"/>
          <a:sy n="90" d="100"/>
        </p:scale>
        <p:origin x="424" y="44"/>
      </p:cViewPr>
      <p:guideLst>
        <p:guide pos="5465"/>
        <p:guide orient="horz" pos="162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121" d="100"/>
          <a:sy n="121" d="100"/>
        </p:scale>
        <p:origin x="5072" y="16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C8E2DC-4F3A-424D-9396-EF778B63584C}" type="datetimeFigureOut">
              <a:rPr lang="en-US" smtClean="0"/>
              <a:t>12/16/2019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10C254-8A55-D042-B65F-25B8C5B6D8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4320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68313" y="1597819"/>
            <a:ext cx="7772400" cy="427831"/>
          </a:xfrm>
        </p:spPr>
        <p:txBody>
          <a:bodyPr>
            <a:normAutofit/>
          </a:bodyPr>
          <a:lstStyle>
            <a:lvl1pPr algn="l">
              <a:defRPr sz="3600" b="1" i="0">
                <a:latin typeface="Helvetica" pitchFamily="2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8313" y="2038350"/>
            <a:ext cx="7772400" cy="11430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  <a:latin typeface="Helvetica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Subtitle 2"/>
          <p:cNvSpPr txBox="1">
            <a:spLocks/>
          </p:cNvSpPr>
          <p:nvPr userDrawn="1"/>
        </p:nvSpPr>
        <p:spPr>
          <a:xfrm>
            <a:off x="711200" y="2374900"/>
            <a:ext cx="77724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Helvetica" pitchFamily="34" charset="0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Helvetica" pitchFamily="34" charset="0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Helvetica" pitchFamily="34" charset="0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Helvetica" pitchFamily="34" charset="0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466716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426" y="1200151"/>
            <a:ext cx="8196262" cy="3394472"/>
          </a:xfrm>
        </p:spPr>
        <p:txBody>
          <a:bodyPr>
            <a:normAutofit/>
          </a:bodyPr>
          <a:lstStyle>
            <a:lvl1pPr marL="342900" indent="-342900">
              <a:buFont typeface="Wingdings" pitchFamily="2" charset="2"/>
              <a:buChar char="§"/>
              <a:defRPr sz="2400">
                <a:latin typeface="Helvetica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65955" y="260719"/>
            <a:ext cx="33694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cs typeface="Helvetica"/>
            </a:endParaRP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8F2A6944-2AAF-2243-A508-10D1CD464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6" y="199747"/>
            <a:ext cx="8196262" cy="857250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CEA680D-4D94-3B49-87FD-1DEF1C17E2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42088" y="4951143"/>
            <a:ext cx="2133600" cy="169043"/>
          </a:xfrm>
          <a:prstGeom prst="rect">
            <a:avLst/>
          </a:prstGeom>
        </p:spPr>
        <p:txBody>
          <a:bodyPr lIns="90000" rIns="0"/>
          <a:lstStyle>
            <a:lvl1pPr>
              <a:defRPr sz="70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algn="r"/>
            <a:fld id="{31A15EAA-547D-4185-A4E0-DDC0B5B98EDA}" type="slidenum">
              <a:rPr lang="en-US" smtClean="0"/>
              <a:pPr algn="r"/>
              <a:t>‹#›</a:t>
            </a:fld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51850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426" y="199747"/>
            <a:ext cx="8196262" cy="857250"/>
          </a:xfrm>
        </p:spPr>
        <p:txBody>
          <a:bodyPr>
            <a:normAutofit/>
          </a:bodyPr>
          <a:lstStyle>
            <a:lvl1pPr algn="l">
              <a:defRPr sz="2800">
                <a:solidFill>
                  <a:schemeClr val="bg1">
                    <a:lumMod val="50000"/>
                  </a:schemeClr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9426" y="1200151"/>
            <a:ext cx="4016374" cy="3394472"/>
          </a:xfrm>
        </p:spPr>
        <p:txBody>
          <a:bodyPr>
            <a:normAutofit/>
          </a:bodyPr>
          <a:lstStyle>
            <a:lvl1pPr marL="342900" indent="-342900">
              <a:buFont typeface="Wingdings" pitchFamily="2" charset="2"/>
              <a:buChar char="§"/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27488" cy="3394472"/>
          </a:xfrm>
        </p:spPr>
        <p:txBody>
          <a:bodyPr>
            <a:normAutofit/>
          </a:bodyPr>
          <a:lstStyle>
            <a:lvl1pPr marL="342900" indent="-342900">
              <a:buFont typeface="Wingdings" pitchFamily="2" charset="2"/>
              <a:buChar char="§"/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0EDD82A-633F-7F47-9347-A2F0FDECD9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42088" y="4951143"/>
            <a:ext cx="2133600" cy="169043"/>
          </a:xfrm>
          <a:prstGeom prst="rect">
            <a:avLst/>
          </a:prstGeom>
        </p:spPr>
        <p:txBody>
          <a:bodyPr lIns="90000" rIns="0"/>
          <a:lstStyle>
            <a:lvl1pPr>
              <a:defRPr sz="70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algn="r"/>
            <a:fld id="{31A15EAA-547D-4185-A4E0-DDC0B5B98EDA}" type="slidenum">
              <a:rPr lang="en-US" smtClean="0"/>
              <a:pPr algn="r"/>
              <a:t>‹#›</a:t>
            </a:fld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68044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8C2AB09B-057A-FB4A-82DD-BE4DF2D43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6" y="199747"/>
            <a:ext cx="8196262" cy="857250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373AC-8633-CA43-9025-54CEB753A1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42088" y="4951143"/>
            <a:ext cx="2133600" cy="169043"/>
          </a:xfrm>
          <a:prstGeom prst="rect">
            <a:avLst/>
          </a:prstGeom>
        </p:spPr>
        <p:txBody>
          <a:bodyPr lIns="90000" rIns="0"/>
          <a:lstStyle>
            <a:lvl1pPr>
              <a:defRPr sz="70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algn="r"/>
            <a:fld id="{31A15EAA-547D-4185-A4E0-DDC0B5B98EDA}" type="slidenum">
              <a:rPr lang="en-US" smtClean="0"/>
              <a:pPr algn="r"/>
              <a:t>‹#›</a:t>
            </a:fld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71253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95" userDrawn="1">
          <p15:clr>
            <a:srgbClr val="FBAE40"/>
          </p15:clr>
        </p15:guide>
        <p15:guide id="2" pos="5465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9426" y="199747"/>
            <a:ext cx="8196262" cy="857250"/>
          </a:xfrm>
          <a:prstGeom prst="rect">
            <a:avLst/>
          </a:prstGeom>
        </p:spPr>
        <p:txBody>
          <a:bodyPr vert="horz" lIns="0" tIns="45720" rIns="9000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9426" y="1200151"/>
            <a:ext cx="8196262" cy="3394472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/>
          <p:cNvSpPr/>
          <p:nvPr/>
        </p:nvSpPr>
        <p:spPr>
          <a:xfrm>
            <a:off x="-6350" y="4978173"/>
            <a:ext cx="9150350" cy="169043"/>
          </a:xfrm>
          <a:prstGeom prst="rect">
            <a:avLst/>
          </a:prstGeom>
          <a:solidFill>
            <a:srgbClr val="CCCCC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2969" y="4958990"/>
            <a:ext cx="8625840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  <a:latin typeface="Helvetica" pitchFamily="34" charset="0"/>
                <a:ea typeface="ＭＳ Ｐゴシック" charset="0"/>
                <a:cs typeface="Arial" panose="020B0604020202020204" pitchFamily="34" charset="0"/>
                <a:sym typeface="Helvetica Light" charset="0"/>
              </a:rPr>
              <a:t>© Copyright 2019 Tesla Motors, Inc. All rights reserved. Proprietary and Confidential Business Information.  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42088" y="4951143"/>
            <a:ext cx="2133600" cy="169043"/>
          </a:xfrm>
          <a:prstGeom prst="rect">
            <a:avLst/>
          </a:prstGeom>
        </p:spPr>
        <p:txBody>
          <a:bodyPr lIns="90000" rIns="0"/>
          <a:lstStyle>
            <a:lvl1pPr>
              <a:defRPr sz="70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algn="r"/>
            <a:fld id="{31A15EAA-547D-4185-A4E0-DDC0B5B98EDA}" type="slidenum">
              <a:rPr lang="en-US" smtClean="0"/>
              <a:pPr algn="r"/>
              <a:t>‹#›</a:t>
            </a:fld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34D26D-AE52-F342-8E0C-67EC5AB25C25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876407" y="199747"/>
            <a:ext cx="799281" cy="10271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6B5621B-7D3B-D849-BB9E-3966232874EC}"/>
              </a:ext>
            </a:extLst>
          </p:cNvPr>
          <p:cNvSpPr/>
          <p:nvPr userDrawn="1"/>
        </p:nvSpPr>
        <p:spPr>
          <a:xfrm>
            <a:off x="7876407" y="2"/>
            <a:ext cx="799282" cy="62824"/>
          </a:xfrm>
          <a:prstGeom prst="rect">
            <a:avLst/>
          </a:prstGeom>
          <a:solidFill>
            <a:srgbClr val="C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252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kern="1200">
          <a:solidFill>
            <a:schemeClr val="bg1">
              <a:lumMod val="50000"/>
            </a:schemeClr>
          </a:solidFill>
          <a:latin typeface="Helvetica" pitchFamily="2" charset="0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pitchFamily="2" charset="2"/>
        <a:buChar char="§"/>
        <a:defRPr sz="2400" kern="1200">
          <a:solidFill>
            <a:schemeClr val="tx1"/>
          </a:solidFill>
          <a:latin typeface="Helvetica" pitchFamily="34" charset="0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" pitchFamily="34" charset="0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Helvetica" pitchFamily="34" charset="0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Helvetica" pitchFamily="34" charset="0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Helvetica" pitchFamily="34" charset="0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95" userDrawn="1">
          <p15:clr>
            <a:srgbClr val="F26B43"/>
          </p15:clr>
        </p15:guide>
        <p15:guide id="2" pos="5465" userDrawn="1">
          <p15:clr>
            <a:srgbClr val="F26B43"/>
          </p15:clr>
        </p15:guide>
        <p15:guide id="3" orient="horz" pos="12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34FA7-12B2-B64C-B12E-E88C7FFA5D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8312" y="431075"/>
            <a:ext cx="8192361" cy="1815736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C00000"/>
                </a:solidFill>
              </a:rPr>
              <a:t>LG M48F Supply Plan </a:t>
            </a:r>
            <a:r>
              <a:rPr lang="en-US" sz="3200" dirty="0">
                <a:solidFill>
                  <a:srgbClr val="C00000"/>
                </a:solidFill>
              </a:rPr>
              <a:t>and Metals </a:t>
            </a:r>
            <a:r>
              <a:rPr lang="en-US" sz="3200" dirty="0" smtClean="0">
                <a:solidFill>
                  <a:srgbClr val="C00000"/>
                </a:solidFill>
              </a:rPr>
              <a:t>Dashboards </a:t>
            </a:r>
            <a:r>
              <a:rPr lang="en-US" sz="3200" dirty="0">
                <a:solidFill>
                  <a:srgbClr val="C00000"/>
                </a:solidFill>
              </a:rPr>
              <a:t>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8906DD-8725-CC4C-8E75-0E4637BF4A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8313" y="2083242"/>
            <a:ext cx="7772400" cy="1152701"/>
          </a:xfrm>
        </p:spPr>
        <p:txBody>
          <a:bodyPr/>
          <a:lstStyle/>
          <a:p>
            <a:r>
              <a:rPr lang="en-GB" sz="2000" dirty="0" smtClean="0">
                <a:solidFill>
                  <a:schemeClr val="bg1">
                    <a:lumMod val="50000"/>
                  </a:schemeClr>
                </a:solidFill>
              </a:rPr>
              <a:t>Chiemi Kato</a:t>
            </a:r>
          </a:p>
          <a:p>
            <a:r>
              <a:rPr lang="en-GB" sz="2000" dirty="0" smtClean="0">
                <a:solidFill>
                  <a:schemeClr val="bg1">
                    <a:lumMod val="50000"/>
                  </a:schemeClr>
                </a:solidFill>
              </a:rPr>
              <a:t>December 2019</a:t>
            </a:r>
          </a:p>
        </p:txBody>
      </p:sp>
    </p:spTree>
    <p:extLst>
      <p:ext uri="{BB962C8B-B14F-4D97-AF65-F5344CB8AC3E}">
        <p14:creationId xmlns:p14="http://schemas.microsoft.com/office/powerpoint/2010/main" val="490421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31A15EAA-547D-4185-A4E0-DDC0B5B98EDA}" type="slidenum">
              <a:rPr lang="en-US" smtClean="0"/>
              <a:pPr algn="r"/>
              <a:t>10</a:t>
            </a:fld>
            <a:r>
              <a:rPr lang="en-US" smtClean="0"/>
              <a:t>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44452" y="369948"/>
            <a:ext cx="289342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Outcome/Final Benefits</a:t>
            </a:r>
            <a:endParaRPr lang="en-US" sz="2200" dirty="0"/>
          </a:p>
        </p:txBody>
      </p:sp>
      <p:sp>
        <p:nvSpPr>
          <p:cNvPr id="19" name="TextBox 18"/>
          <p:cNvSpPr txBox="1"/>
          <p:nvPr/>
        </p:nvSpPr>
        <p:spPr>
          <a:xfrm>
            <a:off x="431276" y="983249"/>
            <a:ext cx="8244412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71513" lvl="1" indent="-214313">
              <a:buFont typeface="Arial" panose="020B0604020202020204" pitchFamily="34" charset="0"/>
              <a:buChar char="•"/>
            </a:pPr>
            <a:endParaRPr lang="en-US" sz="20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0325" lvl="1">
              <a:buFontTx/>
              <a:buChar char="-"/>
            </a:pP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 Via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seamless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Power </a:t>
            </a:r>
            <a:r>
              <a:rPr 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BI/SharePoint integration, 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there is more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room 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for </a:t>
            </a:r>
            <a:r>
              <a:rPr 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collaboration 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with cloud-based editing tools</a:t>
            </a:r>
          </a:p>
          <a:p>
            <a:pPr marL="60325" lvl="1">
              <a:buFontTx/>
              <a:buChar char="-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All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of 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data automation is done within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OneDrive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cloud 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so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that it can be completed by other team 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members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0325" lvl="1">
              <a:buFontTx/>
              <a:buChar char="-"/>
            </a:pP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 The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interactive </a:t>
            </a:r>
            <a:r>
              <a:rPr 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functionality 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of the Power BI dashboards allow for a deeper dive into the details 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0325" lvl="1">
              <a:buFontTx/>
              <a:buChar char="-"/>
            </a:pP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Increased time efficiency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0325" lvl="1">
              <a:buFontTx/>
              <a:buChar char="-"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71513" lvl="1" indent="-214313">
              <a:buFont typeface="Arial" panose="020B0604020202020204" pitchFamily="34" charset="0"/>
              <a:buChar char="•"/>
            </a:pPr>
            <a:endParaRPr lang="en-US" sz="105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05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266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79426" y="0"/>
            <a:ext cx="8196262" cy="961087"/>
          </a:xfrm>
        </p:spPr>
        <p:txBody>
          <a:bodyPr>
            <a:normAutofit/>
          </a:bodyPr>
          <a:lstStyle/>
          <a:p>
            <a:pPr algn="ctr"/>
            <a:r>
              <a:rPr lang="en-US" sz="2100" smtClean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END</a:t>
            </a:r>
            <a:endParaRPr lang="en-US" sz="21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31A15EAA-547D-4185-A4E0-DDC0B5B98EDA}" type="slidenum">
              <a:rPr lang="en-US" smtClean="0"/>
              <a:pPr algn="r"/>
              <a:t>11</a:t>
            </a:fld>
            <a:r>
              <a:rPr lang="en-US" smtClean="0"/>
              <a:t> 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093" y="961087"/>
            <a:ext cx="8090926" cy="3394075"/>
          </a:xfrm>
        </p:spPr>
      </p:pic>
      <p:sp>
        <p:nvSpPr>
          <p:cNvPr id="5" name="TextBox 4"/>
          <p:cNvSpPr txBox="1"/>
          <p:nvPr/>
        </p:nvSpPr>
        <p:spPr>
          <a:xfrm rot="1410797">
            <a:off x="362957" y="4246949"/>
            <a:ext cx="79396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smtClean="0">
                <a:latin typeface="Calibri" panose="020F0502020204030204" pitchFamily="34" charset="0"/>
                <a:cs typeface="Calibri" panose="020F0502020204030204" pitchFamily="34" charset="0"/>
              </a:rPr>
              <a:t>Check it out! </a:t>
            </a:r>
            <a:endParaRPr lang="en-US" sz="105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Oval Callout 5"/>
          <p:cNvSpPr/>
          <p:nvPr/>
        </p:nvSpPr>
        <p:spPr>
          <a:xfrm rot="13312265">
            <a:off x="291974" y="4071675"/>
            <a:ext cx="732787" cy="620257"/>
          </a:xfrm>
          <a:prstGeom prst="wedgeEllipseCallou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877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31A15EAA-547D-4185-A4E0-DDC0B5B98EDA}" type="slidenum">
              <a:rPr lang="en-US" smtClean="0"/>
              <a:pPr algn="r"/>
              <a:t>2</a:t>
            </a:fld>
            <a:r>
              <a:rPr lang="en-US" smtClean="0"/>
              <a:t> </a:t>
            </a:r>
            <a:endParaRPr lang="en-US" dirty="0"/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431276" y="314107"/>
            <a:ext cx="8515299" cy="474650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noAutofit/>
          </a:bodyPr>
          <a:lstStyle>
            <a:lvl1pPr algn="l" defTabSz="609585" rtl="0" eaLnBrk="1" latinLnBrk="0" hangingPunct="1">
              <a:spcBef>
                <a:spcPct val="0"/>
              </a:spcBef>
              <a:buNone/>
              <a:defRPr sz="3733" kern="120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sz="2100" dirty="0" smtClean="0">
                <a:solidFill>
                  <a:srgbClr val="C00000"/>
                </a:solidFill>
                <a:latin typeface="+mj-lt"/>
              </a:rPr>
              <a:t>Introduction</a:t>
            </a:r>
            <a:endParaRPr lang="en-US" sz="2100" b="1" dirty="0">
              <a:solidFill>
                <a:srgbClr val="C00000"/>
              </a:solidFill>
              <a:latin typeface="+mj-lt"/>
              <a:cs typeface="Calibri" panose="020F0502020204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1276" y="1402059"/>
            <a:ext cx="4063830" cy="293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LG </a:t>
            </a:r>
            <a:r>
              <a:rPr lang="en-US" sz="1400" b="1" dirty="0" err="1">
                <a:latin typeface="Calibri" panose="020F0502020204030204" pitchFamily="34" charset="0"/>
                <a:cs typeface="Calibri" panose="020F0502020204030204" pitchFamily="34" charset="0"/>
              </a:rPr>
              <a:t>Chem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signed a contract to produce batteries for Tesla products at GF3 in late 2018. </a:t>
            </a:r>
          </a:p>
          <a:p>
            <a:pPr marL="671513" lvl="1" indent="-214313">
              <a:buFont typeface="Arial" panose="020B0604020202020204" pitchFamily="34" charset="0"/>
              <a:buChar char="•"/>
            </a:pP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Our team started working with LG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Chem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on this project ____</a:t>
            </a:r>
          </a:p>
          <a:p>
            <a:pPr marL="671513" lvl="1" indent="-214313">
              <a:buFont typeface="Arial" panose="020B0604020202020204" pitchFamily="34" charset="0"/>
              <a:buChar char="•"/>
            </a:pPr>
            <a:endParaRPr lang="en-US" sz="105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Challenges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marL="671513" lvl="1" indent="-214313">
              <a:buFont typeface="Arial" panose="020B0604020202020204" pitchFamily="34" charset="0"/>
              <a:buChar char="•"/>
            </a:pP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No framework for communication or operational analysis between Tesla and LG </a:t>
            </a:r>
          </a:p>
          <a:p>
            <a:pPr marL="671513" lvl="1" indent="-214313">
              <a:buFont typeface="Arial" panose="020B0604020202020204" pitchFamily="34" charset="0"/>
              <a:buChar char="•"/>
            </a:pP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We weren’t exactly sure how our vehicle production and sale would be impacted by LG’s production capacity</a:t>
            </a:r>
          </a:p>
          <a:p>
            <a:pPr lvl="1"/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05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1277" y="1063466"/>
            <a:ext cx="4063830" cy="33855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LG M48F Supply Plan</a:t>
            </a:r>
            <a:endParaRPr lang="en-US" sz="1500" b="1" i="1" baseline="-25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431276" y="1352181"/>
            <a:ext cx="4063830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670768" y="1063466"/>
            <a:ext cx="4063830" cy="33855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15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Metals Dashboards </a:t>
            </a:r>
            <a:endParaRPr lang="en-US" sz="1500" b="1" i="1" baseline="-25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4670767" y="1352181"/>
            <a:ext cx="4063830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670767" y="1402059"/>
            <a:ext cx="406383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400" dirty="0" smtClean="0">
                <a:latin typeface="Calibri" panose="020F0502020204030204" pitchFamily="34" charset="0"/>
                <a:cs typeface="Calibri" panose="020F0502020204030204" pitchFamily="34" charset="0"/>
              </a:rPr>
              <a:t>Sarah 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was using </a:t>
            </a:r>
            <a:r>
              <a:rPr lang="en-US" sz="1400" dirty="0" smtClean="0">
                <a:latin typeface="Calibri" panose="020F0502020204030204" pitchFamily="34" charset="0"/>
                <a:cs typeface="Calibri" panose="020F0502020204030204" pitchFamily="34" charset="0"/>
              </a:rPr>
              <a:t>an </a:t>
            </a:r>
            <a:r>
              <a:rPr lang="en-US" sz="1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excel-based </a:t>
            </a: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dashboard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that came with a long list of constraints </a:t>
            </a:r>
            <a:endParaRPr lang="en-US" sz="14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71513" lvl="1" indent="-214313">
              <a:buFont typeface="Arial" panose="020B0604020202020204" pitchFamily="34" charset="0"/>
              <a:buChar char="•"/>
            </a:pPr>
            <a:r>
              <a:rPr lang="en-US" sz="1200" dirty="0" smtClean="0">
                <a:latin typeface="Calibri" panose="020F0502020204030204" pitchFamily="34" charset="0"/>
                <a:cs typeface="Calibri" panose="020F0502020204030204" pitchFamily="34" charset="0"/>
              </a:rPr>
              <a:t>She asked for a transition to Power BI interface, which would allow for </a:t>
            </a:r>
            <a:r>
              <a:rPr lang="en-US" sz="1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interactive dashboards 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Challenges</a:t>
            </a:r>
            <a:r>
              <a:rPr lang="en-US" sz="1400" dirty="0" smtClean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71513" lvl="1" indent="-214313">
              <a:buFont typeface="Arial" panose="020B0604020202020204" pitchFamily="34" charset="0"/>
              <a:buChar char="•"/>
            </a:pPr>
            <a:r>
              <a:rPr lang="en-US" sz="1200" dirty="0" smtClean="0">
                <a:latin typeface="Calibri" panose="020F0502020204030204" pitchFamily="34" charset="0"/>
                <a:cs typeface="Calibri" panose="020F0502020204030204" pitchFamily="34" charset="0"/>
              </a:rPr>
              <a:t>Time inefficient</a:t>
            </a:r>
          </a:p>
          <a:p>
            <a:pPr marL="671513" lvl="1" indent="-214313">
              <a:buFont typeface="Arial" panose="020B0604020202020204" pitchFamily="34" charset="0"/>
              <a:buChar char="•"/>
            </a:pPr>
            <a:r>
              <a:rPr lang="en-US" sz="1200" dirty="0" smtClean="0">
                <a:latin typeface="Calibri" panose="020F0502020204030204" pitchFamily="34" charset="0"/>
                <a:cs typeface="Calibri" panose="020F0502020204030204" pitchFamily="34" charset="0"/>
              </a:rPr>
              <a:t>Not all the way functional tool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71513" lvl="1" indent="-214313">
              <a:buFont typeface="Arial" panose="020B0604020202020204" pitchFamily="34" charset="0"/>
              <a:buChar char="•"/>
            </a:pP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867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500" y="915570"/>
            <a:ext cx="2932113" cy="3508866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38139" y="602694"/>
            <a:ext cx="8196262" cy="625753"/>
          </a:xfrm>
        </p:spPr>
        <p:txBody>
          <a:bodyPr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dirty="0" smtClean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LG M48F Supply Plan</a:t>
            </a:r>
            <a:r>
              <a:rPr lang="en-US" dirty="0"/>
              <a:t/>
            </a:r>
            <a:br>
              <a:rPr lang="en-US" dirty="0"/>
            </a:br>
            <a:r>
              <a:rPr lang="en-US" sz="2200" dirty="0" smtClean="0"/>
              <a:t>Process/Improvements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31A15EAA-547D-4185-A4E0-DDC0B5B98EDA}" type="slidenum">
              <a:rPr lang="en-US" smtClean="0"/>
              <a:pPr algn="r"/>
              <a:t>3</a:t>
            </a:fld>
            <a:r>
              <a:rPr lang="en-US" smtClean="0"/>
              <a:t> 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65311" y="1100342"/>
            <a:ext cx="509970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" indent="-57150">
              <a:buFont typeface="Arial" panose="020B0604020202020204" pitchFamily="34" charset="0"/>
              <a:buChar char="•"/>
            </a:pPr>
            <a:endParaRPr lang="en-US" dirty="0"/>
          </a:p>
          <a:p>
            <a:pPr marL="57150" lvl="1" indent="-571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Integrated information from finance to provide different demand-side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scenarios</a:t>
            </a:r>
          </a:p>
          <a:p>
            <a:pPr marL="57150" lvl="1" indent="-571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Set up a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framework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for LG to be able to provide more details (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ie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weekly production data and separated by assembly line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57150" lvl="1" indent="-57150">
              <a:buFont typeface="Arial" panose="020B0604020202020204" pitchFamily="34" charset="0"/>
              <a:buChar char="•"/>
            </a:pP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Created</a:t>
            </a:r>
            <a:r>
              <a:rPr lang="en-US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scenario options/toggles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to simulate and identify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how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the supply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will be impacted by design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changes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8036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38139" y="602694"/>
            <a:ext cx="8196262" cy="62575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31A15EAA-547D-4185-A4E0-DDC0B5B98EDA}" type="slidenum">
              <a:rPr lang="en-US" smtClean="0"/>
              <a:pPr algn="r"/>
              <a:t>4</a:t>
            </a:fld>
            <a:r>
              <a:rPr lang="en-US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422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31A15EAA-547D-4185-A4E0-DDC0B5B98EDA}" type="slidenum">
              <a:rPr lang="en-US" smtClean="0"/>
              <a:pPr algn="r"/>
              <a:t>5</a:t>
            </a:fld>
            <a:r>
              <a:rPr lang="en-US" smtClean="0"/>
              <a:t>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44452" y="369948"/>
            <a:ext cx="289342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Outcome/Final Benefits</a:t>
            </a:r>
            <a:endParaRPr lang="en-US" sz="2200" dirty="0"/>
          </a:p>
        </p:txBody>
      </p:sp>
      <p:sp>
        <p:nvSpPr>
          <p:cNvPr id="19" name="TextBox 18"/>
          <p:cNvSpPr txBox="1"/>
          <p:nvPr/>
        </p:nvSpPr>
        <p:spPr>
          <a:xfrm>
            <a:off x="431276" y="1402059"/>
            <a:ext cx="8244412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71513" lvl="1" indent="-214313">
              <a:buFont typeface="Arial" panose="020B0604020202020204" pitchFamily="34" charset="0"/>
              <a:buChar char="•"/>
            </a:pPr>
            <a:endParaRPr lang="en-US" sz="105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69913" lvl="1" indent="-112713">
              <a:buFontTx/>
              <a:buChar char="-"/>
            </a:pP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There is now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 </a:t>
            </a:r>
            <a:r>
              <a:rPr 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detailed framework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unified platform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 for teams to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simulate 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and evaluate their own ideas </a:t>
            </a:r>
          </a:p>
          <a:p>
            <a:pPr marL="569913" lvl="1" indent="-112713">
              <a:buFontTx/>
              <a:buChar char="-"/>
            </a:pP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Improves interdepartmental and inter-company </a:t>
            </a:r>
            <a:r>
              <a:rPr 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communication</a:t>
            </a:r>
            <a:r>
              <a:rPr lang="en-US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20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understanding</a:t>
            </a:r>
            <a:endParaRPr lang="en-US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05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4892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38139" y="746876"/>
            <a:ext cx="8196262" cy="481571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Metals Dashboards</a:t>
            </a:r>
            <a:r>
              <a:rPr lang="en-US" dirty="0"/>
              <a:t/>
            </a:r>
            <a:br>
              <a:rPr lang="en-US" dirty="0"/>
            </a:br>
            <a:r>
              <a:rPr lang="en-US" sz="2200" dirty="0"/>
              <a:t>Process/Improvements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31A15EAA-547D-4185-A4E0-DDC0B5B98EDA}" type="slidenum">
              <a:rPr lang="en-US" smtClean="0"/>
              <a:pPr algn="r"/>
              <a:t>6</a:t>
            </a:fld>
            <a:r>
              <a:rPr lang="en-US" smtClean="0"/>
              <a:t> 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65311" y="915570"/>
            <a:ext cx="430668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0325" lvl="2">
              <a:buNone/>
            </a:pPr>
            <a:endParaRPr lang="en-US" sz="16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0325" lvl="2">
              <a:buNone/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- Restructured the way source files were stored (</a:t>
            </a:r>
            <a:r>
              <a:rPr lang="en-US" sz="16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SQLite database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) so that visualizations would not be disrupted with data updates</a:t>
            </a:r>
          </a:p>
          <a:p>
            <a:pPr marL="60325" lvl="2">
              <a:buNone/>
            </a:pPr>
            <a:r>
              <a:rPr lang="en-US" sz="16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Used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python to </a:t>
            </a:r>
            <a:r>
              <a:rPr lang="en-US" sz="16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automate 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the data </a:t>
            </a:r>
            <a:r>
              <a:rPr lang="en-US" sz="16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cleaning and transformations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before loading to Power BI</a:t>
            </a:r>
          </a:p>
          <a:p>
            <a:pPr marL="60325" lvl="2">
              <a:buNone/>
            </a:pP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- Utilized </a:t>
            </a:r>
            <a:r>
              <a:rPr lang="en-US" sz="16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SharePoint/Power BI integration </a:t>
            </a:r>
            <a:r>
              <a:rPr lang="en-US" sz="1600" dirty="0" smtClean="0">
                <a:latin typeface="Calibri" panose="020F0502020204030204" pitchFamily="34" charset="0"/>
                <a:cs typeface="Calibri" panose="020F0502020204030204" pitchFamily="34" charset="0"/>
              </a:rPr>
              <a:t>by hosting the visualizations in SharePoint Battery GSM page </a:t>
            </a:r>
          </a:p>
          <a:p>
            <a:pPr marL="60325" lvl="2">
              <a:buNone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8473" y="1062714"/>
            <a:ext cx="3876082" cy="290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249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38139" y="746876"/>
            <a:ext cx="8196262" cy="481571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Metals Dashboards</a:t>
            </a:r>
            <a:r>
              <a:rPr lang="en-US" dirty="0"/>
              <a:t/>
            </a:r>
            <a:br>
              <a:rPr lang="en-US" dirty="0"/>
            </a:br>
            <a:r>
              <a:rPr lang="en-US" sz="2200" dirty="0"/>
              <a:t>Process/Improvements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31A15EAA-547D-4185-A4E0-DDC0B5B98EDA}" type="slidenum">
              <a:rPr lang="en-US" smtClean="0"/>
              <a:pPr algn="r"/>
              <a:t>7</a:t>
            </a:fld>
            <a:r>
              <a:rPr lang="en-US" smtClean="0"/>
              <a:t> 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65311" y="915570"/>
            <a:ext cx="43066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0325" lvl="2">
              <a:buNone/>
            </a:pPr>
            <a:endParaRPr lang="en-US" sz="16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0325" lvl="2">
              <a:buNone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8473" y="1062714"/>
            <a:ext cx="3876082" cy="2904987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5408909"/>
              </p:ext>
            </p:extLst>
          </p:nvPr>
        </p:nvGraphicFramePr>
        <p:xfrm>
          <a:off x="338137" y="1397140"/>
          <a:ext cx="4155892" cy="27282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77946">
                  <a:extLst>
                    <a:ext uri="{9D8B030D-6E8A-4147-A177-3AD203B41FA5}">
                      <a16:colId xmlns:a16="http://schemas.microsoft.com/office/drawing/2014/main" val="3131247959"/>
                    </a:ext>
                  </a:extLst>
                </a:gridCol>
                <a:gridCol w="2077946">
                  <a:extLst>
                    <a:ext uri="{9D8B030D-6E8A-4147-A177-3AD203B41FA5}">
                      <a16:colId xmlns:a16="http://schemas.microsoft.com/office/drawing/2014/main" val="1971065838"/>
                    </a:ext>
                  </a:extLst>
                </a:gridCol>
              </a:tblGrid>
              <a:tr h="454715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Before</a:t>
                      </a:r>
                      <a:endParaRPr lang="en-US" sz="11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After</a:t>
                      </a:r>
                      <a:endParaRPr lang="en-US" sz="11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0957600"/>
                  </a:ext>
                </a:extLst>
              </a:tr>
              <a:tr h="454715"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100" dirty="0" smtClean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1931911"/>
                  </a:ext>
                </a:extLst>
              </a:tr>
              <a:tr h="454715">
                <a:tc>
                  <a:txBody>
                    <a:bodyPr/>
                    <a:lstStyle/>
                    <a:p>
                      <a:endParaRPr lang="en-US" sz="11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2303084"/>
                  </a:ext>
                </a:extLst>
              </a:tr>
              <a:tr h="454715">
                <a:tc>
                  <a:txBody>
                    <a:bodyPr/>
                    <a:lstStyle/>
                    <a:p>
                      <a:endParaRPr lang="en-US" sz="11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10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420191"/>
                  </a:ext>
                </a:extLst>
              </a:tr>
              <a:tr h="454715">
                <a:tc>
                  <a:txBody>
                    <a:bodyPr/>
                    <a:lstStyle/>
                    <a:p>
                      <a:endParaRPr lang="en-US" sz="110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10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5612848"/>
                  </a:ext>
                </a:extLst>
              </a:tr>
              <a:tr h="454715">
                <a:tc>
                  <a:txBody>
                    <a:bodyPr/>
                    <a:lstStyle/>
                    <a:p>
                      <a:endParaRPr lang="en-US" sz="110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80412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0491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79426" y="0"/>
            <a:ext cx="8196262" cy="961087"/>
          </a:xfrm>
        </p:spPr>
        <p:txBody>
          <a:bodyPr>
            <a:normAutofit/>
          </a:bodyPr>
          <a:lstStyle/>
          <a:p>
            <a:r>
              <a:rPr lang="en-US" sz="2100" dirty="0" smtClean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to Access?</a:t>
            </a:r>
            <a:br>
              <a:rPr lang="en-US" sz="2100" dirty="0" smtClean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12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After your account is approved by Katie) go to SharePoint Battery GSM page and click “Pages” tab to the left. </a:t>
            </a:r>
            <a:r>
              <a:rPr lang="en-US" sz="2100" dirty="0" smtClean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21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31A15EAA-547D-4185-A4E0-DDC0B5B98EDA}" type="slidenum">
              <a:rPr lang="en-US" smtClean="0"/>
              <a:pPr algn="r"/>
              <a:t>8</a:t>
            </a:fld>
            <a:r>
              <a:rPr lang="en-US" smtClean="0"/>
              <a:t> 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59" y="1016594"/>
            <a:ext cx="8196263" cy="3356565"/>
          </a:xfrm>
        </p:spPr>
      </p:pic>
      <p:sp>
        <p:nvSpPr>
          <p:cNvPr id="12" name="Oval 11"/>
          <p:cNvSpPr/>
          <p:nvPr/>
        </p:nvSpPr>
        <p:spPr>
          <a:xfrm>
            <a:off x="479426" y="2534856"/>
            <a:ext cx="382888" cy="160020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635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38139" y="602694"/>
            <a:ext cx="8196262" cy="62575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31A15EAA-547D-4185-A4E0-DDC0B5B98EDA}" type="slidenum">
              <a:rPr lang="en-US" smtClean="0"/>
              <a:pPr algn="r"/>
              <a:t>9</a:t>
            </a:fld>
            <a:r>
              <a:rPr lang="en-US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018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sla 2015 Template - Internal">
  <a:themeElements>
    <a:clrScheme name="Custom 2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D34817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Custom 1">
      <a:majorFont>
        <a:latin typeface="Helvetica"/>
        <a:ea typeface=""/>
        <a:cs typeface=""/>
      </a:majorFont>
      <a:minorFont>
        <a:latin typeface="Cambr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91D6F5085D5C845AA315337BBA3A264" ma:contentTypeVersion="1" ma:contentTypeDescription="Create a new document." ma:contentTypeScope="" ma:versionID="f09ca28c9fc7b85aff86a19ce883e73b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8c5b5cd9b8d25ff6dd15848836f427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80B9B7CE-371B-4818-BAE4-C28057EE64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83F37BE-35B5-4B14-B710-4534CB53869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57749C2-095E-4B74-87F6-AE2AD2000616}">
  <ds:schemaRefs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12893</TotalTime>
  <Words>330</Words>
  <Application>Microsoft Office PowerPoint</Application>
  <PresentationFormat>On-screen Show (16:9)</PresentationFormat>
  <Paragraphs>61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ＭＳ Ｐゴシック</vt:lpstr>
      <vt:lpstr>Arial</vt:lpstr>
      <vt:lpstr>Calibri</vt:lpstr>
      <vt:lpstr>Cambria</vt:lpstr>
      <vt:lpstr>Century Gothic</vt:lpstr>
      <vt:lpstr>Helvetica</vt:lpstr>
      <vt:lpstr>Helvetica Light</vt:lpstr>
      <vt:lpstr>Wingdings</vt:lpstr>
      <vt:lpstr>Tesla 2015 Template - Internal</vt:lpstr>
      <vt:lpstr>LG M48F Supply Plan and Metals Dashboards Overview</vt:lpstr>
      <vt:lpstr>PowerPoint Presentation</vt:lpstr>
      <vt:lpstr> LG M48F Supply Plan Process/Improvements  </vt:lpstr>
      <vt:lpstr>          Demo  </vt:lpstr>
      <vt:lpstr>PowerPoint Presentation</vt:lpstr>
      <vt:lpstr>Metals Dashboards Process/Improvements  </vt:lpstr>
      <vt:lpstr>Metals Dashboards Process/Improvements  </vt:lpstr>
      <vt:lpstr>How to Access? (After your account is approved by Katie) go to SharePoint Battery GSM page and click “Pages” tab to the left.  </vt:lpstr>
      <vt:lpstr>          Demo  </vt:lpstr>
      <vt:lpstr>PowerPoint Presentation</vt:lpstr>
      <vt:lpstr>THE END</vt:lpstr>
    </vt:vector>
  </TitlesOfParts>
  <Company>Tesla Motors,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(Century Gothic 32)</dc:title>
  <dc:creator>Scott Kohn</dc:creator>
  <cp:lastModifiedBy>Chiemi Kato [I]</cp:lastModifiedBy>
  <cp:revision>304</cp:revision>
  <dcterms:created xsi:type="dcterms:W3CDTF">2014-06-27T18:26:25Z</dcterms:created>
  <dcterms:modified xsi:type="dcterms:W3CDTF">2019-12-16T23:56:34Z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0x010100D91D6F5085D5C845AA315337BBA3A264</vt:lpwstr>
  </property>
</Properties>
</file>

<file path=docProps/thumbnail.jpeg>
</file>